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75" r:id="rId9"/>
    <p:sldId id="265" r:id="rId10"/>
    <p:sldId id="272" r:id="rId11"/>
    <p:sldId id="273" r:id="rId12"/>
    <p:sldId id="263" r:id="rId13"/>
    <p:sldId id="264" r:id="rId14"/>
    <p:sldId id="266" r:id="rId15"/>
    <p:sldId id="267" r:id="rId16"/>
    <p:sldId id="268" r:id="rId17"/>
    <p:sldId id="269" r:id="rId18"/>
    <p:sldId id="270" r:id="rId19"/>
    <p:sldId id="271" r:id="rId20"/>
    <p:sldId id="27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94630" autoAdjust="0"/>
  </p:normalViewPr>
  <p:slideViewPr>
    <p:cSldViewPr snapToGrid="0" snapToObjects="1">
      <p:cViewPr varScale="1">
        <p:scale>
          <a:sx n="85" d="100"/>
          <a:sy n="85" d="100"/>
        </p:scale>
        <p:origin x="-91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1836E4-1E97-2C45-B7DE-6EF7B69514FB}"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1836E4-1E97-2C45-B7DE-6EF7B69514FB}"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1836E4-1E97-2C45-B7DE-6EF7B69514FB}"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1836E4-1E97-2C45-B7DE-6EF7B69514FB}"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1836E4-1E97-2C45-B7DE-6EF7B69514FB}"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1836E4-1E97-2C45-B7DE-6EF7B69514FB}"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1836E4-1E97-2C45-B7DE-6EF7B69514FB}" type="datetimeFigureOut">
              <a:rPr lang="en-US" smtClean="0"/>
              <a:pPr/>
              <a:t>3/14/12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1836E4-1E97-2C45-B7DE-6EF7B69514FB}" type="datetimeFigureOut">
              <a:rPr lang="en-US" smtClean="0"/>
              <a:pPr/>
              <a:t>3/14/12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836E4-1E97-2C45-B7DE-6EF7B69514FB}" type="datetimeFigureOut">
              <a:rPr lang="en-US" smtClean="0"/>
              <a:pPr/>
              <a:t>3/14/12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1836E4-1E97-2C45-B7DE-6EF7B69514FB}"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1836E4-1E97-2C45-B7DE-6EF7B69514FB}"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795144-36A3-684C-98BD-D2BD2118847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1836E4-1E97-2C45-B7DE-6EF7B69514FB}" type="datetimeFigureOut">
              <a:rPr lang="en-US" smtClean="0"/>
              <a:pPr/>
              <a:t>3/14/12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795144-36A3-684C-98BD-D2BD2118847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www.thegsba.org/membersonly/enroll/member_application.ph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hyperlink" Target="http://www.thegsba.org/jointoday/"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40875"/>
            <a:ext cx="7772400" cy="1470025"/>
          </a:xfrm>
        </p:spPr>
        <p:txBody>
          <a:bodyPr/>
          <a:lstStyle/>
          <a:p>
            <a:r>
              <a:rPr lang="en-US" dirty="0" smtClean="0"/>
              <a:t>Analytics: Greater Seattle Business Association</a:t>
            </a:r>
            <a:endParaRPr lang="en-US" dirty="0"/>
          </a:p>
        </p:txBody>
      </p:sp>
      <p:sp>
        <p:nvSpPr>
          <p:cNvPr id="3" name="Subtitle 2"/>
          <p:cNvSpPr>
            <a:spLocks noGrp="1"/>
          </p:cNvSpPr>
          <p:nvPr>
            <p:ph type="subTitle" idx="1"/>
          </p:nvPr>
        </p:nvSpPr>
        <p:spPr>
          <a:xfrm>
            <a:off x="1371600" y="4384525"/>
            <a:ext cx="6400800" cy="1752600"/>
          </a:xfrm>
        </p:spPr>
        <p:txBody>
          <a:bodyPr>
            <a:normAutofit fontScale="70000" lnSpcReduction="20000"/>
          </a:bodyPr>
          <a:lstStyle/>
          <a:p>
            <a:r>
              <a:rPr lang="en-US" dirty="0" smtClean="0">
                <a:solidFill>
                  <a:schemeClr val="tx1"/>
                </a:solidFill>
              </a:rPr>
              <a:t>UWSMC Soc Med 200</a:t>
            </a:r>
          </a:p>
          <a:p>
            <a:r>
              <a:rPr lang="en-US" dirty="0" smtClean="0">
                <a:solidFill>
                  <a:schemeClr val="tx1"/>
                </a:solidFill>
              </a:rPr>
              <a:t>March 14, 2012</a:t>
            </a:r>
          </a:p>
          <a:p>
            <a:endParaRPr lang="en-US" dirty="0" smtClean="0"/>
          </a:p>
          <a:p>
            <a:r>
              <a:rPr lang="en-US" dirty="0" smtClean="0"/>
              <a:t>John Bristol, Josh Friedman, Charlie Mayfield,</a:t>
            </a:r>
          </a:p>
          <a:p>
            <a:r>
              <a:rPr lang="en-US" dirty="0" smtClean="0"/>
              <a:t> </a:t>
            </a:r>
            <a:r>
              <a:rPr lang="en-US" dirty="0" err="1" smtClean="0"/>
              <a:t>Nazila</a:t>
            </a:r>
            <a:r>
              <a:rPr lang="en-US" dirty="0" smtClean="0"/>
              <a:t> </a:t>
            </a:r>
            <a:r>
              <a:rPr lang="en-US" dirty="0" err="1" smtClean="0"/>
              <a:t>Merati</a:t>
            </a:r>
            <a:r>
              <a:rPr lang="en-US" dirty="0" smtClean="0"/>
              <a:t>, James Phelps, Connie Rock </a:t>
            </a:r>
          </a:p>
        </p:txBody>
      </p:sp>
      <p:pic>
        <p:nvPicPr>
          <p:cNvPr id="4" name="Picture 3" descr="gsbaHeaderLogo.png"/>
          <p:cNvPicPr>
            <a:picLocks noChangeAspect="1"/>
          </p:cNvPicPr>
          <p:nvPr/>
        </p:nvPicPr>
        <p:blipFill>
          <a:blip r:embed="rId2"/>
          <a:stretch>
            <a:fillRect/>
          </a:stretch>
        </p:blipFill>
        <p:spPr>
          <a:xfrm>
            <a:off x="2974319" y="2419750"/>
            <a:ext cx="3101563" cy="175398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55000" lnSpcReduction="20000"/>
          </a:bodyPr>
          <a:lstStyle/>
          <a:p>
            <a:pPr>
              <a:buNone/>
            </a:pPr>
            <a:r>
              <a:rPr lang="en-US" sz="4480" dirty="0" smtClean="0"/>
              <a:t>Google Analytics Goal Setting</a:t>
            </a:r>
          </a:p>
          <a:p>
            <a:pPr>
              <a:buNone/>
            </a:pPr>
            <a:r>
              <a:rPr lang="en-US" sz="4480" dirty="0" smtClean="0"/>
              <a:t>(Track website use in alignment with organizational goals)</a:t>
            </a:r>
          </a:p>
          <a:p>
            <a:endParaRPr lang="en-US" dirty="0" smtClean="0"/>
          </a:p>
          <a:p>
            <a:r>
              <a:rPr lang="en-US" sz="4364" b="1" dirty="0" smtClean="0"/>
              <a:t>Increase membership</a:t>
            </a:r>
            <a:endParaRPr lang="en-US" sz="4364" dirty="0" smtClean="0"/>
          </a:p>
          <a:p>
            <a:pPr>
              <a:buNone/>
            </a:pPr>
            <a:endParaRPr lang="en-US" dirty="0" smtClean="0"/>
          </a:p>
          <a:p>
            <a:pPr lvl="1"/>
            <a:r>
              <a:rPr lang="en-US" sz="3636" dirty="0" smtClean="0"/>
              <a:t>Track new and renewing members via website</a:t>
            </a:r>
          </a:p>
          <a:p>
            <a:pPr lvl="1"/>
            <a:r>
              <a:rPr lang="en-US" sz="3636" dirty="0" smtClean="0"/>
              <a:t>Establish baseline under current web design</a:t>
            </a:r>
          </a:p>
          <a:p>
            <a:pPr lvl="1"/>
            <a:r>
              <a:rPr lang="en-US" sz="3636" dirty="0" smtClean="0"/>
              <a:t>Track visitor flow after redesign;</a:t>
            </a:r>
          </a:p>
          <a:p>
            <a:pPr marL="1371600" lvl="2" indent="-457200">
              <a:buAutoNum type="arabicPeriod"/>
            </a:pPr>
            <a:r>
              <a:rPr lang="en-US" sz="2909" dirty="0" smtClean="0"/>
              <a:t># visitors who click the Join Now button in website banner area.</a:t>
            </a:r>
          </a:p>
          <a:p>
            <a:pPr marL="1371600" lvl="2" indent="-457200">
              <a:buAutoNum type="arabicPeriod"/>
            </a:pPr>
            <a:r>
              <a:rPr lang="en-US" sz="2909" dirty="0" smtClean="0"/>
              <a:t># visitors who click either the Red Join Online Now button or purple Renew Online Now button on the Join today page: </a:t>
            </a:r>
            <a:r>
              <a:rPr lang="en-US" sz="2909" dirty="0" smtClean="0">
                <a:hlinkClick r:id="rId2"/>
              </a:rPr>
              <a:t>http://www.thegsba.org/jointoday/</a:t>
            </a:r>
            <a:endParaRPr lang="en-US" sz="2909" dirty="0" smtClean="0"/>
          </a:p>
          <a:p>
            <a:pPr marL="1371600" lvl="2" indent="-457200">
              <a:buAutoNum type="arabicPeriod"/>
            </a:pPr>
            <a:r>
              <a:rPr lang="en-US" sz="2909" dirty="0" smtClean="0"/>
              <a:t>For new members, the # visitors who complete the form. New membership application form on this page: </a:t>
            </a:r>
            <a:r>
              <a:rPr lang="en-US" sz="2909" dirty="0" err="1" smtClean="0">
                <a:hlinkClick r:id="rId3"/>
              </a:rPr>
              <a:t>https://www.thegsba.org/membersonly/enroll/member_application.php</a:t>
            </a:r>
            <a:r>
              <a:rPr lang="en-US" sz="2909" dirty="0" err="1" smtClean="0"/>
              <a:t>.</a:t>
            </a:r>
            <a:endParaRPr lang="en-US" sz="2909" dirty="0" smtClean="0"/>
          </a:p>
          <a:p>
            <a:pPr marL="1371600" lvl="2" indent="-457200">
              <a:buAutoNum type="arabicPeriod"/>
            </a:pPr>
            <a:r>
              <a:rPr lang="en-US" sz="2909" dirty="0" smtClean="0"/>
              <a:t># visitors who click Continue after completing the form.</a:t>
            </a:r>
          </a:p>
        </p:txBody>
      </p:sp>
      <p:pic>
        <p:nvPicPr>
          <p:cNvPr id="4" name="Picture 3" descr="gsbaHeaderLogo.png"/>
          <p:cNvPicPr>
            <a:picLocks noChangeAspect="1"/>
          </p:cNvPicPr>
          <p:nvPr/>
        </p:nvPicPr>
        <p:blipFill>
          <a:blip r:embed="rId4"/>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85000" lnSpcReduction="20000"/>
          </a:bodyPr>
          <a:lstStyle/>
          <a:p>
            <a:pPr>
              <a:buNone/>
            </a:pPr>
            <a:r>
              <a:rPr lang="en-US" dirty="0" smtClean="0"/>
              <a:t>Google Analytics Goal Setting</a:t>
            </a:r>
            <a:endParaRPr lang="en-US" sz="2400" dirty="0" smtClean="0"/>
          </a:p>
          <a:p>
            <a:pPr>
              <a:buNone/>
            </a:pPr>
            <a:endParaRPr lang="en-US" sz="2400" dirty="0" smtClean="0"/>
          </a:p>
          <a:p>
            <a:r>
              <a:rPr lang="en-US" sz="3097" b="1" dirty="0" smtClean="0"/>
              <a:t>Social Engagement</a:t>
            </a:r>
            <a:endParaRPr lang="en-US" sz="3097" dirty="0" smtClean="0"/>
          </a:p>
          <a:p>
            <a:pPr lvl="1"/>
            <a:r>
              <a:rPr lang="en-US" sz="2581" dirty="0" smtClean="0"/>
              <a:t># People sharing GBSA-generated content</a:t>
            </a:r>
          </a:p>
          <a:p>
            <a:pPr lvl="1"/>
            <a:r>
              <a:rPr lang="en-US" sz="2581" dirty="0" smtClean="0"/>
              <a:t># Twitter followers</a:t>
            </a:r>
          </a:p>
          <a:p>
            <a:pPr lvl="1"/>
            <a:r>
              <a:rPr lang="en-US" sz="2581" dirty="0" smtClean="0"/>
              <a:t># People engaging in conversations about GBSA and relevant issues</a:t>
            </a:r>
          </a:p>
          <a:p>
            <a:pPr lvl="1"/>
            <a:r>
              <a:rPr lang="en-US" sz="2581" dirty="0" smtClean="0"/>
              <a:t># influencers (</a:t>
            </a:r>
            <a:r>
              <a:rPr lang="en-US" sz="2581" dirty="0" err="1" smtClean="0"/>
              <a:t>Klout</a:t>
            </a:r>
            <a:r>
              <a:rPr lang="en-US" sz="2581" dirty="0" smtClean="0"/>
              <a:t> score 40+?) engaging in conversations about GBSA and relevant issues</a:t>
            </a:r>
          </a:p>
          <a:p>
            <a:pPr lvl="1"/>
            <a:r>
              <a:rPr lang="en-US" sz="2581" dirty="0" smtClean="0"/>
              <a:t># </a:t>
            </a:r>
            <a:r>
              <a:rPr lang="en-US" sz="2581" dirty="0" err="1" smtClean="0"/>
              <a:t>Facebook</a:t>
            </a:r>
            <a:r>
              <a:rPr lang="en-US" sz="2581" dirty="0" smtClean="0"/>
              <a:t> likes</a:t>
            </a:r>
          </a:p>
          <a:p>
            <a:pPr lvl="1">
              <a:buNone/>
            </a:pPr>
            <a:endParaRPr lang="en-US" dirty="0" smtClean="0"/>
          </a:p>
          <a:p>
            <a:r>
              <a:rPr lang="en-US" sz="3097" b="1" dirty="0" smtClean="0"/>
              <a:t>Scholarship Program</a:t>
            </a:r>
          </a:p>
          <a:p>
            <a:pPr lvl="1"/>
            <a:r>
              <a:rPr lang="en-US" sz="2581" dirty="0" smtClean="0"/>
              <a:t>Track scholarship application flow</a:t>
            </a:r>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850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Planning and Analysis</a:t>
            </a:r>
          </a:p>
          <a:p>
            <a:pPr>
              <a:buNone/>
            </a:pPr>
            <a:endParaRPr lang="en-US" dirty="0" smtClean="0"/>
          </a:p>
          <a:p>
            <a:pPr lvl="1"/>
            <a:r>
              <a:rPr lang="en-US" b="1" dirty="0" smtClean="0"/>
              <a:t>Strengths</a:t>
            </a:r>
            <a:r>
              <a:rPr lang="en-US" dirty="0" smtClean="0"/>
              <a:t>: Clear vision, mission, and values at top of page</a:t>
            </a:r>
          </a:p>
          <a:p>
            <a:pPr lvl="2"/>
            <a:r>
              <a:rPr lang="en-US" dirty="0" smtClean="0"/>
              <a:t>Business </a:t>
            </a:r>
            <a:r>
              <a:rPr lang="en-US" dirty="0"/>
              <a:t>d</a:t>
            </a:r>
            <a:r>
              <a:rPr lang="en-US" dirty="0" smtClean="0"/>
              <a:t>evelopment, leadership, social action, etc.</a:t>
            </a:r>
          </a:p>
          <a:p>
            <a:pPr lvl="2">
              <a:buNone/>
            </a:pPr>
            <a:endParaRPr lang="en-US" dirty="0" smtClean="0"/>
          </a:p>
          <a:p>
            <a:pPr lvl="1"/>
            <a:r>
              <a:rPr lang="en-US" b="1" dirty="0" smtClean="0"/>
              <a:t>Weaknesses</a:t>
            </a:r>
            <a:r>
              <a:rPr lang="en-US" dirty="0" smtClean="0"/>
              <a:t>: Unclear how these themes carry </a:t>
            </a:r>
            <a:r>
              <a:rPr lang="en-US" dirty="0"/>
              <a:t>t</a:t>
            </a:r>
            <a:r>
              <a:rPr lang="en-US" dirty="0" smtClean="0"/>
              <a:t>hroughout the site</a:t>
            </a:r>
          </a:p>
          <a:p>
            <a:pPr lvl="1">
              <a:buNone/>
            </a:pPr>
            <a:endParaRPr lang="en-US" dirty="0" smtClean="0"/>
          </a:p>
          <a:p>
            <a:pPr lvl="1"/>
            <a:r>
              <a:rPr lang="en-US" b="1" dirty="0" smtClean="0"/>
              <a:t>Recommendations</a:t>
            </a:r>
            <a:r>
              <a:rPr lang="en-US" dirty="0" smtClean="0"/>
              <a:t>: Focus content on core themes, and target the purpose, audience, needs, and website goals</a:t>
            </a:r>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00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Usability</a:t>
            </a:r>
          </a:p>
          <a:p>
            <a:pPr>
              <a:buNone/>
            </a:pPr>
            <a:endParaRPr lang="en-US" dirty="0" smtClean="0"/>
          </a:p>
          <a:p>
            <a:pPr lvl="1"/>
            <a:r>
              <a:rPr lang="en-US" b="1" dirty="0" smtClean="0"/>
              <a:t>Strengths</a:t>
            </a:r>
            <a:r>
              <a:rPr lang="en-US" dirty="0" smtClean="0"/>
              <a:t>: Events calendar easy to find, navigate, and filter. “Join Now” button well placed. Pages load quickly.</a:t>
            </a:r>
          </a:p>
          <a:p>
            <a:pPr lvl="1">
              <a:buNone/>
            </a:pPr>
            <a:endParaRPr lang="en-US" dirty="0" smtClean="0"/>
          </a:p>
          <a:p>
            <a:pPr lvl="1"/>
            <a:r>
              <a:rPr lang="en-US" b="1" dirty="0" smtClean="0"/>
              <a:t>Weaknesses</a:t>
            </a:r>
            <a:r>
              <a:rPr lang="en-US" dirty="0" smtClean="0"/>
              <a:t>: Homepage cluttered/unfocused. Rotating graphics/photos unappealing. Site search hard to find (lower right). Repetitive elements. Inconsistent design.</a:t>
            </a:r>
          </a:p>
          <a:p>
            <a:pPr lvl="1">
              <a:buNone/>
            </a:pPr>
            <a:endParaRPr lang="en-US" dirty="0" smtClean="0"/>
          </a:p>
          <a:p>
            <a:pPr lvl="1"/>
            <a:r>
              <a:rPr lang="en-US" b="1" dirty="0" smtClean="0"/>
              <a:t>Recommendations</a:t>
            </a:r>
            <a:r>
              <a:rPr lang="en-US" dirty="0" smtClean="0"/>
              <a:t>: Simplify the entire site. Increase whitespace. Move priority content “above the fold.” Use templates to standardize </a:t>
            </a:r>
            <a:r>
              <a:rPr lang="en-US" dirty="0" err="1" smtClean="0"/>
              <a:t>nav</a:t>
            </a:r>
            <a:r>
              <a:rPr lang="en-US" dirty="0" smtClean="0"/>
              <a:t>, search, and content placement. Avoid rotating ads. Use ALT text. Conduct usability testing.</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75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Layout</a:t>
            </a:r>
          </a:p>
          <a:p>
            <a:pPr>
              <a:buNone/>
            </a:pPr>
            <a:endParaRPr lang="en-US" dirty="0" smtClean="0"/>
          </a:p>
          <a:p>
            <a:pPr lvl="1"/>
            <a:r>
              <a:rPr lang="en-US" b="1" dirty="0" smtClean="0"/>
              <a:t>Strengths</a:t>
            </a:r>
            <a:r>
              <a:rPr lang="en-US" dirty="0" smtClean="0"/>
              <a:t>: Events listings.</a:t>
            </a:r>
          </a:p>
          <a:p>
            <a:pPr lvl="1">
              <a:buNone/>
            </a:pPr>
            <a:endParaRPr lang="en-US" dirty="0" smtClean="0"/>
          </a:p>
          <a:p>
            <a:pPr lvl="1"/>
            <a:r>
              <a:rPr lang="en-US" b="1" dirty="0" smtClean="0"/>
              <a:t>Weaknesses</a:t>
            </a:r>
            <a:r>
              <a:rPr lang="en-US" dirty="0" smtClean="0"/>
              <a:t>: Trying to accomplish too much. Clutter and disorganization distract from Mission. Site design outdated. </a:t>
            </a:r>
          </a:p>
          <a:p>
            <a:pPr lvl="1">
              <a:buNone/>
            </a:pPr>
            <a:endParaRPr lang="en-US" dirty="0" smtClean="0"/>
          </a:p>
          <a:p>
            <a:pPr lvl="1"/>
            <a:r>
              <a:rPr lang="en-US" b="1" dirty="0" smtClean="0"/>
              <a:t>Recommendations</a:t>
            </a:r>
            <a:r>
              <a:rPr lang="en-US" dirty="0" smtClean="0"/>
              <a:t>: Simplify. Reorganize navigation and search. Banner with logo and mission only (no ads or buttons). Reduce ad space. Modernize look.</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75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Content</a:t>
            </a:r>
          </a:p>
          <a:p>
            <a:pPr>
              <a:buNone/>
            </a:pPr>
            <a:endParaRPr lang="en-US" dirty="0" smtClean="0"/>
          </a:p>
          <a:p>
            <a:pPr lvl="1"/>
            <a:r>
              <a:rPr lang="en-US" b="1" dirty="0" smtClean="0"/>
              <a:t>Strengths</a:t>
            </a:r>
            <a:r>
              <a:rPr lang="en-US" dirty="0" smtClean="0"/>
              <a:t>: Mission statement. Content rich in areas of scholarship, events, travel, and partnerships.</a:t>
            </a:r>
          </a:p>
          <a:p>
            <a:pPr lvl="1">
              <a:buNone/>
            </a:pPr>
            <a:endParaRPr lang="en-US" dirty="0" smtClean="0"/>
          </a:p>
          <a:p>
            <a:pPr lvl="1"/>
            <a:r>
              <a:rPr lang="en-US" b="1" dirty="0" smtClean="0"/>
              <a:t>Weaknesses</a:t>
            </a:r>
            <a:r>
              <a:rPr lang="en-US" dirty="0" smtClean="0"/>
              <a:t>: Too text heavy, too much content overall, content not focused/connected to mission.</a:t>
            </a:r>
          </a:p>
          <a:p>
            <a:pPr lvl="1">
              <a:buNone/>
            </a:pPr>
            <a:endParaRPr lang="en-US" dirty="0" smtClean="0"/>
          </a:p>
          <a:p>
            <a:pPr lvl="1"/>
            <a:r>
              <a:rPr lang="en-US" b="1" dirty="0" smtClean="0"/>
              <a:t>Recommendations</a:t>
            </a:r>
            <a:r>
              <a:rPr lang="en-US" dirty="0" smtClean="0"/>
              <a:t>: Remove content that doesn’t align with mission. Remove stale, dead/non-functioning pages. Add video of member experiences, struggles, and success stories, etc.</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00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Graphics, fonts, color schemes</a:t>
            </a:r>
          </a:p>
          <a:p>
            <a:pPr>
              <a:buNone/>
            </a:pPr>
            <a:endParaRPr lang="en-US" dirty="0" smtClean="0"/>
          </a:p>
          <a:p>
            <a:pPr lvl="1"/>
            <a:r>
              <a:rPr lang="en-US" b="1" dirty="0" smtClean="0"/>
              <a:t>Strengths</a:t>
            </a:r>
            <a:r>
              <a:rPr lang="en-US" dirty="0" smtClean="0"/>
              <a:t>: Nice use of photos on homepage and other select pages.</a:t>
            </a:r>
          </a:p>
          <a:p>
            <a:pPr lvl="1">
              <a:buNone/>
            </a:pPr>
            <a:endParaRPr lang="en-US" dirty="0" smtClean="0"/>
          </a:p>
          <a:p>
            <a:pPr lvl="1"/>
            <a:r>
              <a:rPr lang="en-US" b="1" dirty="0" smtClean="0"/>
              <a:t>Weaknesses</a:t>
            </a:r>
            <a:r>
              <a:rPr lang="en-US" dirty="0" smtClean="0"/>
              <a:t>: Overwhelming amount of graphics on homepage distract from mission. Inconsistent use of graphics/photos throughout site. Inconsistent fonts, clashing colors, low-resolution logo.</a:t>
            </a:r>
          </a:p>
          <a:p>
            <a:pPr lvl="1">
              <a:buNone/>
            </a:pPr>
            <a:endParaRPr lang="en-US" dirty="0" smtClean="0"/>
          </a:p>
          <a:p>
            <a:pPr lvl="1"/>
            <a:r>
              <a:rPr lang="en-US" b="1" dirty="0" smtClean="0"/>
              <a:t>Recommendations</a:t>
            </a:r>
            <a:r>
              <a:rPr lang="en-US" dirty="0" smtClean="0"/>
              <a:t>: Clean up homepage. Eliminate rotating graphics (replace with refresh graphics or video). Stick to true type fonts and simplify/modernize color scheme. Limit ad placement. Clean up social media buttons/links. Refresh logo.</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75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Navigation</a:t>
            </a:r>
          </a:p>
          <a:p>
            <a:pPr>
              <a:buNone/>
            </a:pPr>
            <a:endParaRPr lang="en-US" dirty="0" smtClean="0"/>
          </a:p>
          <a:p>
            <a:pPr lvl="1"/>
            <a:r>
              <a:rPr lang="en-US" b="1" dirty="0" smtClean="0"/>
              <a:t>Strengths</a:t>
            </a:r>
            <a:r>
              <a:rPr lang="en-US" dirty="0" smtClean="0"/>
              <a:t>: Main menus clearly labeled. Events navigation clear.</a:t>
            </a:r>
          </a:p>
          <a:p>
            <a:pPr lvl="1">
              <a:buNone/>
            </a:pPr>
            <a:endParaRPr lang="en-US" dirty="0" smtClean="0"/>
          </a:p>
          <a:p>
            <a:pPr lvl="1"/>
            <a:r>
              <a:rPr lang="en-US" b="1" dirty="0" smtClean="0"/>
              <a:t>Weaknesses</a:t>
            </a:r>
            <a:r>
              <a:rPr lang="en-US" dirty="0" smtClean="0"/>
              <a:t>: Main menus not aligned with mission/goals. Far too many sub-menus. Inconsistent/repetitive links at bottom of pages. </a:t>
            </a:r>
          </a:p>
          <a:p>
            <a:pPr lvl="1">
              <a:buNone/>
            </a:pPr>
            <a:endParaRPr lang="en-US" dirty="0" smtClean="0"/>
          </a:p>
          <a:p>
            <a:pPr lvl="1"/>
            <a:r>
              <a:rPr lang="en-US" b="1" dirty="0" smtClean="0"/>
              <a:t>Recommendations</a:t>
            </a:r>
            <a:r>
              <a:rPr lang="en-US" dirty="0" smtClean="0"/>
              <a:t>: Add a sitemap. Reduce number of menus and sub-menus. Align menus with mission and audience segments. Restrict bottom links.</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75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Search Engine Optimization (SEO)</a:t>
            </a:r>
          </a:p>
          <a:p>
            <a:pPr>
              <a:buNone/>
            </a:pPr>
            <a:endParaRPr lang="en-US" dirty="0" smtClean="0"/>
          </a:p>
          <a:p>
            <a:pPr lvl="1"/>
            <a:r>
              <a:rPr lang="en-US" b="1" dirty="0" smtClean="0"/>
              <a:t>Strengths</a:t>
            </a:r>
            <a:r>
              <a:rPr lang="en-US" dirty="0" smtClean="0"/>
              <a:t>: Content-rich site.</a:t>
            </a:r>
          </a:p>
          <a:p>
            <a:pPr lvl="1">
              <a:buNone/>
            </a:pPr>
            <a:endParaRPr lang="en-US" dirty="0" smtClean="0"/>
          </a:p>
          <a:p>
            <a:pPr lvl="1"/>
            <a:r>
              <a:rPr lang="en-US" b="1" dirty="0" smtClean="0"/>
              <a:t>Weaknesses</a:t>
            </a:r>
            <a:r>
              <a:rPr lang="en-US" dirty="0" smtClean="0"/>
              <a:t>: Web users not </a:t>
            </a:r>
            <a:r>
              <a:rPr lang="en-US" i="1" dirty="0" smtClean="0"/>
              <a:t>discovering</a:t>
            </a:r>
            <a:r>
              <a:rPr lang="en-US" dirty="0" smtClean="0"/>
              <a:t> site (keyword searches almost entirely organization’s name). Site content not clearly tied to mission, vision, and values.</a:t>
            </a:r>
          </a:p>
          <a:p>
            <a:pPr lvl="1">
              <a:buNone/>
            </a:pPr>
            <a:endParaRPr lang="en-US" dirty="0" smtClean="0"/>
          </a:p>
          <a:p>
            <a:pPr lvl="1"/>
            <a:r>
              <a:rPr lang="en-US" b="1" dirty="0" smtClean="0"/>
              <a:t>Recommendations</a:t>
            </a:r>
            <a:r>
              <a:rPr lang="en-US" dirty="0" smtClean="0"/>
              <a:t>: Optimize keywords for “business associations.” Test keyword conversion rates. Ensure appropriate keywords in meta tags, headings, content, and alt text.</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70000" lnSpcReduction="20000"/>
          </a:bodyPr>
          <a:lstStyle/>
          <a:p>
            <a:pPr>
              <a:buNone/>
            </a:pPr>
            <a:r>
              <a:rPr lang="en-US" dirty="0" smtClean="0"/>
              <a:t>Website Design Analysis and Recommendations</a:t>
            </a:r>
            <a:endParaRPr lang="en-US" sz="2400" dirty="0" smtClean="0"/>
          </a:p>
          <a:p>
            <a:pPr>
              <a:buNone/>
            </a:pPr>
            <a:endParaRPr lang="en-US" sz="2400" dirty="0" smtClean="0"/>
          </a:p>
          <a:p>
            <a:r>
              <a:rPr lang="en-US" b="1" dirty="0" smtClean="0"/>
              <a:t>Social Integration</a:t>
            </a:r>
          </a:p>
          <a:p>
            <a:pPr>
              <a:buNone/>
            </a:pPr>
            <a:endParaRPr lang="en-US" dirty="0" smtClean="0"/>
          </a:p>
          <a:p>
            <a:pPr lvl="1"/>
            <a:r>
              <a:rPr lang="en-US" b="1" dirty="0" smtClean="0"/>
              <a:t>Strengths</a:t>
            </a:r>
            <a:r>
              <a:rPr lang="en-US" dirty="0" smtClean="0"/>
              <a:t>: </a:t>
            </a:r>
            <a:r>
              <a:rPr lang="en-US" dirty="0" err="1" smtClean="0"/>
              <a:t>Facebook</a:t>
            </a:r>
            <a:r>
              <a:rPr lang="en-US" dirty="0" smtClean="0"/>
              <a:t>, Twitter, and Blog presence. Prominent outbound links from website to social media channels. </a:t>
            </a:r>
          </a:p>
          <a:p>
            <a:pPr lvl="1">
              <a:buNone/>
            </a:pPr>
            <a:endParaRPr lang="en-US" dirty="0" smtClean="0"/>
          </a:p>
          <a:p>
            <a:pPr lvl="1"/>
            <a:r>
              <a:rPr lang="en-US" b="1" dirty="0" smtClean="0"/>
              <a:t>Weaknesses</a:t>
            </a:r>
            <a:r>
              <a:rPr lang="en-US" dirty="0" smtClean="0"/>
              <a:t>: No actual social media integration on website. Very few inbound links from social media channels to website.</a:t>
            </a:r>
          </a:p>
          <a:p>
            <a:pPr lvl="1">
              <a:buNone/>
            </a:pPr>
            <a:endParaRPr lang="en-US" dirty="0" smtClean="0"/>
          </a:p>
          <a:p>
            <a:pPr lvl="1"/>
            <a:r>
              <a:rPr lang="en-US" b="1" dirty="0" smtClean="0"/>
              <a:t>Recommendations</a:t>
            </a:r>
            <a:r>
              <a:rPr lang="en-US" dirty="0" smtClean="0"/>
              <a:t>: Provide opportunities for visitors to share information directly from site to their social networks. Content updates, events, scholarship info, etc. should be shared directly from site to social media channels. Move SM links to top of page.</a:t>
            </a:r>
          </a:p>
          <a:p>
            <a:pPr lvl="1">
              <a:buNone/>
            </a:pPr>
            <a:endParaRPr lang="en-US" dirty="0" smtClean="0"/>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6"/>
            <a:ext cx="8229600" cy="3415202"/>
          </a:xfrm>
        </p:spPr>
        <p:txBody>
          <a:bodyPr>
            <a:normAutofit/>
          </a:bodyPr>
          <a:lstStyle/>
          <a:p>
            <a:pPr>
              <a:buNone/>
            </a:pPr>
            <a:r>
              <a:rPr lang="en-US" dirty="0" smtClean="0"/>
              <a:t>Mission:</a:t>
            </a:r>
          </a:p>
          <a:p>
            <a:pPr>
              <a:buNone/>
            </a:pPr>
            <a:endParaRPr lang="en-US" sz="1200" dirty="0" smtClean="0"/>
          </a:p>
          <a:p>
            <a:pPr>
              <a:buNone/>
            </a:pPr>
            <a:r>
              <a:rPr lang="en-US" dirty="0" smtClean="0"/>
              <a:t>	To combine business development, leadership and social action to expand economic opportunities for the Lesbian, Gay, Bisexual and Transgender community and those who support equality for all.</a:t>
            </a:r>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40000" lnSpcReduction="20000"/>
          </a:bodyPr>
          <a:lstStyle/>
          <a:p>
            <a:pPr>
              <a:buNone/>
            </a:pPr>
            <a:r>
              <a:rPr lang="en-US" sz="5500" dirty="0" smtClean="0"/>
              <a:t>Social Media Analysis and Recommendations</a:t>
            </a:r>
          </a:p>
          <a:p>
            <a:pPr>
              <a:buNone/>
            </a:pPr>
            <a:endParaRPr lang="en-US" sz="2400" dirty="0" smtClean="0"/>
          </a:p>
          <a:p>
            <a:r>
              <a:rPr lang="en-US" sz="5000" b="1" dirty="0" err="1" smtClean="0"/>
              <a:t>Facebook</a:t>
            </a:r>
            <a:endParaRPr lang="en-US" sz="5000" b="1" dirty="0" smtClean="0"/>
          </a:p>
          <a:p>
            <a:pPr lvl="1"/>
            <a:r>
              <a:rPr lang="en-US" sz="4211" dirty="0" smtClean="0"/>
              <a:t>Create proactive engagement opportunities</a:t>
            </a:r>
          </a:p>
          <a:p>
            <a:pPr lvl="2"/>
            <a:r>
              <a:rPr lang="en-US" sz="4211" dirty="0" smtClean="0"/>
              <a:t>Share content from other people/groups' walls or posts</a:t>
            </a:r>
          </a:p>
          <a:p>
            <a:pPr lvl="1"/>
            <a:r>
              <a:rPr lang="en-US" sz="4211" dirty="0" smtClean="0"/>
              <a:t>Albums</a:t>
            </a:r>
          </a:p>
          <a:p>
            <a:pPr lvl="2"/>
            <a:r>
              <a:rPr lang="en-US" sz="4211" dirty="0" smtClean="0"/>
              <a:t>Cull pictures to 10 or 20 best from each events</a:t>
            </a:r>
          </a:p>
          <a:p>
            <a:pPr lvl="2"/>
            <a:r>
              <a:rPr lang="en-US" sz="4211" dirty="0" smtClean="0"/>
              <a:t>Encourage FB users to tag themselves in event photos</a:t>
            </a:r>
          </a:p>
          <a:p>
            <a:pPr lvl="1"/>
            <a:r>
              <a:rPr lang="en-US" sz="4211" dirty="0" smtClean="0"/>
              <a:t>Event invitation/sharing opportunities (</a:t>
            </a:r>
            <a:r>
              <a:rPr lang="en-US" sz="4211" dirty="0" err="1" smtClean="0"/>
              <a:t>Facebook</a:t>
            </a:r>
            <a:r>
              <a:rPr lang="en-US" sz="4211" dirty="0" smtClean="0"/>
              <a:t> or </a:t>
            </a:r>
            <a:r>
              <a:rPr lang="en-US" sz="4211" dirty="0" err="1" smtClean="0"/>
              <a:t>Eventbrite</a:t>
            </a:r>
            <a:r>
              <a:rPr lang="en-US" sz="4211" dirty="0" smtClean="0"/>
              <a:t>)</a:t>
            </a:r>
          </a:p>
          <a:p>
            <a:pPr lvl="1"/>
            <a:endParaRPr lang="en-US" b="1" dirty="0" smtClean="0"/>
          </a:p>
          <a:p>
            <a:r>
              <a:rPr lang="en-US" sz="5000" b="1" dirty="0" smtClean="0"/>
              <a:t>Twitter</a:t>
            </a:r>
          </a:p>
          <a:p>
            <a:pPr lvl="1"/>
            <a:r>
              <a:rPr lang="en-US" sz="4211" dirty="0" smtClean="0"/>
              <a:t>lots of followers, but little engagement. Thank followers for </a:t>
            </a:r>
            <a:r>
              <a:rPr lang="en-US" sz="4211" dirty="0" err="1" smtClean="0"/>
              <a:t>retweets</a:t>
            </a:r>
            <a:r>
              <a:rPr lang="en-US" sz="4211" dirty="0" smtClean="0"/>
              <a:t>. </a:t>
            </a:r>
          </a:p>
          <a:p>
            <a:pPr lvl="1"/>
            <a:endParaRPr lang="en-US" b="1" dirty="0" smtClean="0"/>
          </a:p>
          <a:p>
            <a:r>
              <a:rPr lang="en-US" sz="5000" b="1" dirty="0" smtClean="0"/>
              <a:t>Blog</a:t>
            </a:r>
          </a:p>
          <a:p>
            <a:pPr lvl="1"/>
            <a:r>
              <a:rPr lang="en-US" sz="4250" dirty="0" smtClean="0"/>
              <a:t> Move to a more professional blogging platform. </a:t>
            </a:r>
          </a:p>
          <a:p>
            <a:pPr lvl="1"/>
            <a:endParaRPr lang="en-US" b="1" dirty="0" smtClean="0"/>
          </a:p>
          <a:p>
            <a:r>
              <a:rPr lang="en-US" sz="5000" b="1" dirty="0" smtClean="0"/>
              <a:t>Misc:</a:t>
            </a:r>
            <a:r>
              <a:rPr lang="en-US" sz="4250" b="1" dirty="0" smtClean="0"/>
              <a:t> </a:t>
            </a:r>
            <a:r>
              <a:rPr lang="en-US" sz="4250" dirty="0" smtClean="0"/>
              <a:t>Pull app information up to sidebar and plug the heck out of it.</a:t>
            </a:r>
          </a:p>
          <a:p>
            <a:pPr lvl="1"/>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182237"/>
          </a:xfrm>
        </p:spPr>
        <p:txBody>
          <a:bodyPr>
            <a:normAutofit lnSpcReduction="10000"/>
          </a:bodyPr>
          <a:lstStyle/>
          <a:p>
            <a:r>
              <a:rPr lang="en-US" dirty="0" smtClean="0"/>
              <a:t>1,000 members, 300 volunteers, 5 FTE</a:t>
            </a:r>
          </a:p>
          <a:p>
            <a:r>
              <a:rPr lang="en-US" dirty="0" smtClean="0"/>
              <a:t>Major Programs Include;</a:t>
            </a:r>
          </a:p>
          <a:p>
            <a:pPr lvl="1"/>
            <a:r>
              <a:rPr lang="en-US" dirty="0" smtClean="0"/>
              <a:t>GSBA Guide and Business Directory</a:t>
            </a:r>
          </a:p>
          <a:p>
            <a:pPr lvl="1"/>
            <a:r>
              <a:rPr lang="en-US" dirty="0" smtClean="0"/>
              <a:t>Networking/Business Development Events</a:t>
            </a:r>
          </a:p>
          <a:p>
            <a:pPr lvl="1"/>
            <a:r>
              <a:rPr lang="en-US" dirty="0" smtClean="0"/>
              <a:t>Scholarship Program</a:t>
            </a:r>
          </a:p>
          <a:p>
            <a:pPr lvl="1">
              <a:buNone/>
            </a:pPr>
            <a:r>
              <a:rPr lang="en-US" dirty="0"/>
              <a:t>	</a:t>
            </a:r>
            <a:r>
              <a:rPr lang="en-US" dirty="0" smtClean="0"/>
              <a:t>($2.2M awarded to 2,500 recipients since 1990)</a:t>
            </a:r>
          </a:p>
          <a:p>
            <a:pPr lvl="1"/>
            <a:r>
              <a:rPr lang="en-US" dirty="0" smtClean="0"/>
              <a:t>Travel Gay Seattle</a:t>
            </a:r>
          </a:p>
          <a:p>
            <a:pPr lvl="1"/>
            <a:r>
              <a:rPr lang="en-US" dirty="0" err="1" smtClean="0"/>
              <a:t>ShopOUT</a:t>
            </a:r>
            <a:endParaRPr lang="en-US" dirty="0" smtClean="0"/>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a:bodyPr>
          <a:lstStyle/>
          <a:p>
            <a:pPr>
              <a:buNone/>
            </a:pPr>
            <a:r>
              <a:rPr lang="en-US" dirty="0" smtClean="0"/>
              <a:t>Marketing &amp; Networking</a:t>
            </a:r>
          </a:p>
          <a:p>
            <a:r>
              <a:rPr lang="en-US" dirty="0" smtClean="0"/>
              <a:t>Website</a:t>
            </a:r>
          </a:p>
          <a:p>
            <a:r>
              <a:rPr lang="en-US" dirty="0" err="1" smtClean="0"/>
              <a:t>Facebook</a:t>
            </a:r>
            <a:r>
              <a:rPr lang="en-US" dirty="0" smtClean="0"/>
              <a:t>, Twitter, </a:t>
            </a:r>
            <a:r>
              <a:rPr lang="en-US" dirty="0" err="1" smtClean="0"/>
              <a:t>Blogspot</a:t>
            </a:r>
            <a:endParaRPr lang="en-US" dirty="0" smtClean="0"/>
          </a:p>
          <a:p>
            <a:r>
              <a:rPr lang="en-US" dirty="0" smtClean="0"/>
              <a:t>Printed GSBA Guide and Business Directory</a:t>
            </a:r>
          </a:p>
          <a:p>
            <a:r>
              <a:rPr lang="en-US" dirty="0" smtClean="0"/>
              <a:t>Events</a:t>
            </a:r>
          </a:p>
          <a:p>
            <a:r>
              <a:rPr lang="en-US" dirty="0" smtClean="0"/>
              <a:t>Newsletters</a:t>
            </a:r>
          </a:p>
          <a:p>
            <a:r>
              <a:rPr lang="en-US" dirty="0" smtClean="0"/>
              <a:t>Direct Mail</a:t>
            </a:r>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4485"/>
            <a:ext cx="8229600" cy="4451177"/>
          </a:xfrm>
        </p:spPr>
        <p:txBody>
          <a:bodyPr>
            <a:normAutofit/>
          </a:bodyPr>
          <a:lstStyle/>
          <a:p>
            <a:pPr>
              <a:buNone/>
            </a:pPr>
            <a:r>
              <a:rPr lang="en-US" dirty="0" smtClean="0"/>
              <a:t>http://</a:t>
            </a:r>
            <a:r>
              <a:rPr lang="en-US" dirty="0" err="1" smtClean="0"/>
              <a:t>thegsba.org</a:t>
            </a:r>
            <a:r>
              <a:rPr lang="en-US" dirty="0" smtClean="0"/>
              <a:t>/</a:t>
            </a:r>
          </a:p>
          <a:p>
            <a:endParaRPr lang="en-US" dirty="0"/>
          </a:p>
        </p:txBody>
      </p:sp>
      <p:pic>
        <p:nvPicPr>
          <p:cNvPr id="5" name="Content Placeholder 3" descr="Screen Shot 2012-03-11 at 1.54.55 PM.png"/>
          <p:cNvPicPr>
            <a:picLocks noChangeAspect="1"/>
          </p:cNvPicPr>
          <p:nvPr/>
        </p:nvPicPr>
        <p:blipFill>
          <a:blip r:embed="rId2"/>
          <a:srcRect l="-56699" r="-56699"/>
          <a:stretch>
            <a:fillRect/>
          </a:stretch>
        </p:blipFill>
        <p:spPr bwMode="auto">
          <a:xfrm>
            <a:off x="-598488" y="1292607"/>
            <a:ext cx="10153651" cy="503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fontScale="92500" lnSpcReduction="10000"/>
          </a:bodyPr>
          <a:lstStyle/>
          <a:p>
            <a:pPr>
              <a:buNone/>
            </a:pPr>
            <a:r>
              <a:rPr lang="en-US" dirty="0" smtClean="0"/>
              <a:t>Google Analytics </a:t>
            </a:r>
            <a:r>
              <a:rPr lang="en-US" sz="2400" dirty="0" smtClean="0"/>
              <a:t>(April 2011 – February 2012)</a:t>
            </a:r>
          </a:p>
          <a:p>
            <a:pPr>
              <a:buNone/>
            </a:pPr>
            <a:endParaRPr lang="en-US" sz="2400" dirty="0" smtClean="0"/>
          </a:p>
          <a:p>
            <a:r>
              <a:rPr lang="en-US" dirty="0" smtClean="0"/>
              <a:t>42,057 Visitors (25,738 Unique)</a:t>
            </a:r>
          </a:p>
          <a:p>
            <a:r>
              <a:rPr lang="en-US" dirty="0" smtClean="0"/>
              <a:t>3,500 – 4,000 Visitors/mo</a:t>
            </a:r>
          </a:p>
          <a:p>
            <a:r>
              <a:rPr lang="en-US" dirty="0" smtClean="0"/>
              <a:t>59% Repeat, 41% New</a:t>
            </a:r>
          </a:p>
          <a:p>
            <a:r>
              <a:rPr lang="en-US" dirty="0" smtClean="0"/>
              <a:t>125,294 Page Views (99,981 Unique)</a:t>
            </a:r>
          </a:p>
          <a:p>
            <a:r>
              <a:rPr lang="en-US" dirty="0" smtClean="0"/>
              <a:t>2.98 Pages / Visit</a:t>
            </a:r>
          </a:p>
          <a:p>
            <a:r>
              <a:rPr lang="en-US" dirty="0" err="1" smtClean="0"/>
              <a:t>Avg</a:t>
            </a:r>
            <a:r>
              <a:rPr lang="en-US" dirty="0" smtClean="0"/>
              <a:t> Time on Site; 2:14</a:t>
            </a:r>
          </a:p>
          <a:p>
            <a:r>
              <a:rPr lang="en-US" dirty="0" smtClean="0"/>
              <a:t>50.6% Bounce Rate </a:t>
            </a:r>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a:bodyPr>
          <a:lstStyle/>
          <a:p>
            <a:pPr>
              <a:buNone/>
            </a:pPr>
            <a:r>
              <a:rPr lang="en-US" dirty="0" smtClean="0"/>
              <a:t>Traffic Sources, Keywords, and Referrals</a:t>
            </a:r>
            <a:endParaRPr lang="en-US" sz="2400" dirty="0" smtClean="0"/>
          </a:p>
          <a:p>
            <a:pPr>
              <a:buNone/>
            </a:pPr>
            <a:endParaRPr lang="en-US" sz="2400" dirty="0" smtClean="0"/>
          </a:p>
          <a:p>
            <a:r>
              <a:rPr lang="en-US" dirty="0" smtClean="0"/>
              <a:t>54% Search, 23% Referral, 23% Direct</a:t>
            </a:r>
          </a:p>
          <a:p>
            <a:r>
              <a:rPr lang="en-US" dirty="0" smtClean="0"/>
              <a:t>8 of Top-10 Keywords Searched are Some Variation of Organization’s Name</a:t>
            </a:r>
          </a:p>
          <a:p>
            <a:r>
              <a:rPr lang="en-US" dirty="0" smtClean="0"/>
              <a:t> Minimal Referrals from Outside Sites and Almost None from </a:t>
            </a:r>
            <a:r>
              <a:rPr lang="en-US" dirty="0" err="1" smtClean="0"/>
              <a:t>Facebook</a:t>
            </a:r>
            <a:r>
              <a:rPr lang="en-US" dirty="0" smtClean="0"/>
              <a:t>, Twitter, or Blog</a:t>
            </a:r>
          </a:p>
          <a:p>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keywords.jpg"/>
          <p:cNvPicPr>
            <a:picLocks noGrp="1" noChangeAspect="1"/>
          </p:cNvPicPr>
          <p:nvPr>
            <p:ph idx="1"/>
          </p:nvPr>
        </p:nvPicPr>
        <p:blipFill>
          <a:blip r:embed="rId2"/>
          <a:srcRect l="-351" r="-351"/>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25046" y="274638"/>
            <a:ext cx="6311370" cy="1143000"/>
          </a:xfrm>
        </p:spPr>
        <p:txBody>
          <a:bodyPr>
            <a:normAutofit/>
          </a:bodyPr>
          <a:lstStyle/>
          <a:p>
            <a:pPr algn="l"/>
            <a:r>
              <a:rPr lang="en-US" sz="3200" dirty="0" smtClean="0"/>
              <a:t>Greater Seattle Business Association</a:t>
            </a:r>
            <a:endParaRPr lang="en-US" sz="3200" dirty="0"/>
          </a:p>
        </p:txBody>
      </p:sp>
      <p:sp>
        <p:nvSpPr>
          <p:cNvPr id="3" name="Content Placeholder 2"/>
          <p:cNvSpPr>
            <a:spLocks noGrp="1"/>
          </p:cNvSpPr>
          <p:nvPr>
            <p:ph idx="1"/>
          </p:nvPr>
        </p:nvSpPr>
        <p:spPr>
          <a:xfrm>
            <a:off x="457200" y="1809175"/>
            <a:ext cx="8229600" cy="4451177"/>
          </a:xfrm>
        </p:spPr>
        <p:txBody>
          <a:bodyPr>
            <a:normAutofit/>
          </a:bodyPr>
          <a:lstStyle/>
          <a:p>
            <a:pPr>
              <a:buNone/>
            </a:pPr>
            <a:r>
              <a:rPr lang="en-US" dirty="0" smtClean="0"/>
              <a:t>Content and Visit Flow</a:t>
            </a:r>
            <a:endParaRPr lang="en-US" sz="2400" dirty="0" smtClean="0"/>
          </a:p>
          <a:p>
            <a:pPr>
              <a:buNone/>
            </a:pPr>
            <a:endParaRPr lang="en-US" sz="2400" dirty="0" smtClean="0"/>
          </a:p>
          <a:p>
            <a:r>
              <a:rPr lang="en-US" dirty="0" smtClean="0"/>
              <a:t>Top viewed pages;</a:t>
            </a:r>
          </a:p>
          <a:p>
            <a:pPr lvl="1"/>
            <a:r>
              <a:rPr lang="en-US" dirty="0" smtClean="0"/>
              <a:t>Events Pages (29%)</a:t>
            </a:r>
          </a:p>
          <a:p>
            <a:pPr lvl="1"/>
            <a:r>
              <a:rPr lang="en-US" dirty="0" smtClean="0"/>
              <a:t>Business Guide and Directory Listings (21%)</a:t>
            </a:r>
          </a:p>
          <a:p>
            <a:pPr lvl="1"/>
            <a:r>
              <a:rPr lang="en-US" dirty="0" smtClean="0"/>
              <a:t>Homepage (20%)</a:t>
            </a:r>
          </a:p>
          <a:p>
            <a:pPr>
              <a:buNone/>
            </a:pPr>
            <a:endParaRPr lang="en-US" dirty="0"/>
          </a:p>
        </p:txBody>
      </p:sp>
      <p:pic>
        <p:nvPicPr>
          <p:cNvPr id="4" name="Picture 3" descr="gsbaHeaderLogo.png"/>
          <p:cNvPicPr>
            <a:picLocks noChangeAspect="1"/>
          </p:cNvPicPr>
          <p:nvPr/>
        </p:nvPicPr>
        <p:blipFill>
          <a:blip r:embed="rId2"/>
          <a:stretch>
            <a:fillRect/>
          </a:stretch>
        </p:blipFill>
        <p:spPr>
          <a:xfrm>
            <a:off x="6568823" y="201702"/>
            <a:ext cx="2150131" cy="12159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183</TotalTime>
  <Words>1232</Words>
  <Application>Microsoft Macintosh PowerPoint</Application>
  <PresentationFormat>On-screen Show (4:3)</PresentationFormat>
  <Paragraphs>182</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Office Theme</vt:lpstr>
      <vt:lpstr>Analytics: Greater Seattle Business Association</vt:lpstr>
      <vt:lpstr>Greater Seattle Business Association</vt:lpstr>
      <vt:lpstr>Greater Seattle Business Association</vt:lpstr>
      <vt:lpstr>Greater Seattle Business Association</vt:lpstr>
      <vt:lpstr>Slide 5</vt:lpstr>
      <vt:lpstr>Greater Seattle Business Association</vt:lpstr>
      <vt:lpstr>Greater Seattle Business Association</vt:lpstr>
      <vt:lpstr>Slide 8</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lpstr>Greater Seattle Business Association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Analytics: Greater Seattle Business Association</dc:title>
  <dc:creator>Josh Friedman</dc:creator>
  <cp:lastModifiedBy>Josh Friedman</cp:lastModifiedBy>
  <cp:revision>18</cp:revision>
  <dcterms:created xsi:type="dcterms:W3CDTF">2012-03-15T02:45:07Z</dcterms:created>
  <dcterms:modified xsi:type="dcterms:W3CDTF">2012-03-15T02:45:59Z</dcterms:modified>
</cp:coreProperties>
</file>